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Sorts Mill Goudy"/>
      <p:regular r:id="rId27"/>
      <p: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9" roundtripDataSignature="AMtx7mhpDraOH+sPI+oxQyYT8uEwyhS5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SortsMillGoudy-italic.fntdata"/><Relationship Id="rId27" Type="http://schemas.openxmlformats.org/officeDocument/2006/relationships/font" Target="fonts/SortsMillGoudy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17.gif>
</file>

<file path=ppt/media/image18.png>
</file>

<file path=ppt/media/image19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3cf1df181c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23cf1df181c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Integration missing, peak, </a:t>
            </a:r>
            <a:r>
              <a:rPr lang="en-US"/>
              <a:t>fluctuation</a:t>
            </a:r>
            <a:r>
              <a:rPr lang="en-US"/>
              <a:t>, lower limit (bedtime), elimination rate, 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500 mg versus the 351 mg, MM kinetics</a:t>
            </a:r>
            <a:endParaRPr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at very lower concentrations, the rate of the enzyme is directly proportional to the concentration of substrate; conversely, at very high concentrations, the rate at which the enzyme operates approaches a maximum quantity called maximum velocity.</a:t>
            </a:r>
            <a:endParaRPr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The equation tells us that </a:t>
            </a:r>
            <a:r>
              <a:rPr lang="en-US">
                <a:solidFill>
                  <a:srgbClr val="E2EEFF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at very lower concentrations, the rate of the enzyme is directly proportional to the concentration of substrate</a:t>
            </a:r>
            <a:r>
              <a:rPr lang="en-US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; conversely, at very high concentrations, the rate at which the enzyme operates approaches a maximum quantity called maximum velocity.</a:t>
            </a:r>
            <a:endParaRPr>
              <a:solidFill>
                <a:srgbClr val="BDC1C6"/>
              </a:solidFill>
              <a:highlight>
                <a:srgbClr val="202124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3cf1df181c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3cf1df181c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23cf1df181c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Models use linear mass-action kinetics, that depend on reaction rates and concentrations. The rate of a reaction is proportional to the chemical activities of the reactants involved, where the chemical activity depends on concentrations.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E2EEFF"/>
                </a:solidFill>
                <a:latin typeface="Roboto"/>
                <a:ea typeface="Roboto"/>
                <a:cs typeface="Roboto"/>
                <a:sym typeface="Roboto"/>
              </a:rPr>
              <a:t>the rate of a reaction is proportional to the chemical activities of the reactants involved, where the chemical activity depends on concentrations</a:t>
            </a:r>
            <a:endParaRPr/>
          </a:p>
        </p:txBody>
      </p:sp>
      <p:sp>
        <p:nvSpPr>
          <p:cNvPr id="160" name="Google Shape;16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E8EAED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catechol-O-methyltransferase</a:t>
            </a:r>
            <a:endParaRPr/>
          </a:p>
        </p:txBody>
      </p:sp>
      <p:sp>
        <p:nvSpPr>
          <p:cNvPr id="167" name="Google Shape;167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9"/>
          <p:cNvSpPr txBox="1"/>
          <p:nvPr>
            <p:ph type="ctrTitle"/>
          </p:nvPr>
        </p:nvSpPr>
        <p:spPr>
          <a:xfrm>
            <a:off x="1257008" y="1122362"/>
            <a:ext cx="8816632" cy="35715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" type="subTitle"/>
          </p:nvPr>
        </p:nvSpPr>
        <p:spPr>
          <a:xfrm>
            <a:off x="1257008" y="5521960"/>
            <a:ext cx="8816632" cy="9448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000"/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19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9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2" name="Google Shape;22;p19"/>
          <p:cNvCxnSpPr/>
          <p:nvPr/>
        </p:nvCxnSpPr>
        <p:spPr>
          <a:xfrm rot="10800000">
            <a:off x="4" y="5143500"/>
            <a:ext cx="12191996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8"/>
          <p:cNvSpPr txBox="1"/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1" type="body"/>
          </p:nvPr>
        </p:nvSpPr>
        <p:spPr>
          <a:xfrm rot="5400000">
            <a:off x="4038600" y="-1138930"/>
            <a:ext cx="4114801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2pPr>
            <a:lvl3pPr indent="-320039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4pPr>
            <a:lvl5pPr indent="-320039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8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8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9"/>
          <p:cNvSpPr txBox="1"/>
          <p:nvPr>
            <p:ph type="title"/>
          </p:nvPr>
        </p:nvSpPr>
        <p:spPr>
          <a:xfrm rot="5400000">
            <a:off x="7532606" y="2355768"/>
            <a:ext cx="5338763" cy="230362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9"/>
          <p:cNvSpPr txBox="1"/>
          <p:nvPr>
            <p:ph idx="1" type="body"/>
          </p:nvPr>
        </p:nvSpPr>
        <p:spPr>
          <a:xfrm rot="5400000">
            <a:off x="2035969" y="-359569"/>
            <a:ext cx="5338763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2pPr>
            <a:lvl3pPr indent="-320039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4pPr>
            <a:lvl5pPr indent="-320039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29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9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9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8" name="Google Shape;88;p29"/>
          <p:cNvCxnSpPr/>
          <p:nvPr/>
        </p:nvCxnSpPr>
        <p:spPr>
          <a:xfrm>
            <a:off x="8811337" y="0"/>
            <a:ext cx="0" cy="685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0"/>
          <p:cNvSpPr txBox="1"/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" type="body"/>
          </p:nvPr>
        </p:nvSpPr>
        <p:spPr>
          <a:xfrm>
            <a:off x="838200" y="2061469"/>
            <a:ext cx="10515600" cy="411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2pPr>
            <a:lvl3pPr indent="-320039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4pPr>
            <a:lvl5pPr indent="-320039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0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0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 txBox="1"/>
          <p:nvPr>
            <p:ph type="title"/>
          </p:nvPr>
        </p:nvSpPr>
        <p:spPr>
          <a:xfrm>
            <a:off x="838200" y="838200"/>
            <a:ext cx="943864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" type="body"/>
          </p:nvPr>
        </p:nvSpPr>
        <p:spPr>
          <a:xfrm>
            <a:off x="838200" y="5217160"/>
            <a:ext cx="9438640" cy="8026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44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8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8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21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1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1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2"/>
          <p:cNvSpPr txBox="1"/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2"/>
          <p:cNvSpPr txBox="1"/>
          <p:nvPr>
            <p:ph idx="1" type="body"/>
          </p:nvPr>
        </p:nvSpPr>
        <p:spPr>
          <a:xfrm>
            <a:off x="838200" y="2011679"/>
            <a:ext cx="5181600" cy="4165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2pPr>
            <a:lvl3pPr indent="-320039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4pPr>
            <a:lvl5pPr indent="-320039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2" type="body"/>
          </p:nvPr>
        </p:nvSpPr>
        <p:spPr>
          <a:xfrm>
            <a:off x="6172200" y="2011679"/>
            <a:ext cx="5181600" cy="4165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2pPr>
            <a:lvl3pPr indent="-320039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4pPr>
            <a:lvl5pPr indent="-320039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2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3"/>
          <p:cNvSpPr txBox="1"/>
          <p:nvPr>
            <p:ph type="title"/>
          </p:nvPr>
        </p:nvSpPr>
        <p:spPr>
          <a:xfrm>
            <a:off x="839788" y="37978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1" type="body"/>
          </p:nvPr>
        </p:nvSpPr>
        <p:spPr>
          <a:xfrm>
            <a:off x="839789" y="1824035"/>
            <a:ext cx="4997132" cy="6810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i="0" sz="2400" cap="none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3"/>
          <p:cNvSpPr txBox="1"/>
          <p:nvPr>
            <p:ph idx="2" type="body"/>
          </p:nvPr>
        </p:nvSpPr>
        <p:spPr>
          <a:xfrm>
            <a:off x="839789" y="2505075"/>
            <a:ext cx="4997132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2pPr>
            <a:lvl3pPr indent="-320039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4pPr>
            <a:lvl5pPr indent="-320039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3" type="body"/>
          </p:nvPr>
        </p:nvSpPr>
        <p:spPr>
          <a:xfrm>
            <a:off x="6355080" y="1824035"/>
            <a:ext cx="5000308" cy="6810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20"/>
              <a:buNone/>
              <a:defRPr b="1" i="0" sz="2400" cap="none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3"/>
          <p:cNvSpPr txBox="1"/>
          <p:nvPr>
            <p:ph idx="4" type="body"/>
          </p:nvPr>
        </p:nvSpPr>
        <p:spPr>
          <a:xfrm>
            <a:off x="6355080" y="2505075"/>
            <a:ext cx="500030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1pPr>
            <a:lvl2pPr indent="-32004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2pPr>
            <a:lvl3pPr indent="-320039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3pPr>
            <a:lvl4pPr indent="-320039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–"/>
              <a:defRPr/>
            </a:lvl4pPr>
            <a:lvl5pPr indent="-320039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3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3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4"/>
          <p:cNvSpPr txBox="1"/>
          <p:nvPr>
            <p:ph type="title"/>
          </p:nvPr>
        </p:nvSpPr>
        <p:spPr>
          <a:xfrm>
            <a:off x="838200" y="999592"/>
            <a:ext cx="10515600" cy="15732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4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4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5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5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6"/>
          <p:cNvSpPr txBox="1"/>
          <p:nvPr>
            <p:ph type="title"/>
          </p:nvPr>
        </p:nvSpPr>
        <p:spPr>
          <a:xfrm>
            <a:off x="839789" y="457200"/>
            <a:ext cx="3691818" cy="1701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6"/>
          <p:cNvSpPr txBox="1"/>
          <p:nvPr>
            <p:ph idx="1" type="body"/>
          </p:nvPr>
        </p:nvSpPr>
        <p:spPr>
          <a:xfrm>
            <a:off x="5514798" y="987425"/>
            <a:ext cx="5840589" cy="5032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116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  <a:defRPr sz="3200"/>
            </a:lvl1pPr>
            <a:lvl2pPr indent="-37084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40"/>
              <a:buChar char="–"/>
              <a:defRPr sz="2800"/>
            </a:lvl2pPr>
            <a:lvl3pPr indent="-350519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20"/>
              <a:buChar char="•"/>
              <a:defRPr sz="2400"/>
            </a:lvl3pPr>
            <a:lvl4pPr indent="-3302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2000"/>
            </a:lvl4pPr>
            <a:lvl5pPr indent="-3302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26"/>
          <p:cNvSpPr txBox="1"/>
          <p:nvPr>
            <p:ph idx="2" type="body"/>
          </p:nvPr>
        </p:nvSpPr>
        <p:spPr>
          <a:xfrm>
            <a:off x="839789" y="2372360"/>
            <a:ext cx="3691817" cy="34966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26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6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7" name="Google Shape;67;p26"/>
          <p:cNvCxnSpPr/>
          <p:nvPr/>
        </p:nvCxnSpPr>
        <p:spPr>
          <a:xfrm>
            <a:off x="5023202" y="0"/>
            <a:ext cx="0" cy="685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/>
          <p:nvPr>
            <p:ph type="title"/>
          </p:nvPr>
        </p:nvSpPr>
        <p:spPr>
          <a:xfrm>
            <a:off x="839789" y="457200"/>
            <a:ext cx="3696652" cy="1701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/>
          <p:nvPr>
            <p:ph idx="2" type="pic"/>
          </p:nvPr>
        </p:nvSpPr>
        <p:spPr>
          <a:xfrm>
            <a:off x="5786120" y="838200"/>
            <a:ext cx="5603238" cy="5181599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27"/>
          <p:cNvSpPr txBox="1"/>
          <p:nvPr>
            <p:ph idx="1" type="body"/>
          </p:nvPr>
        </p:nvSpPr>
        <p:spPr>
          <a:xfrm>
            <a:off x="839789" y="2367280"/>
            <a:ext cx="3696652" cy="35017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27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7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5" name="Google Shape;75;p27"/>
          <p:cNvCxnSpPr/>
          <p:nvPr/>
        </p:nvCxnSpPr>
        <p:spPr>
          <a:xfrm>
            <a:off x="5023202" y="0"/>
            <a:ext cx="0" cy="685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38200" y="2061469"/>
            <a:ext cx="10515600" cy="411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indent="-320040" lvl="1" marL="9144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Sorts Mill Goudy"/>
              <a:buChar char="–"/>
              <a:defRPr b="0" i="1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indent="-309880" lvl="2" marL="13716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indent="-299719" lvl="3" marL="18288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Font typeface="Sorts Mill Goudy"/>
              <a:buChar char="–"/>
              <a:defRPr b="0" i="1" sz="14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indent="-299720" lvl="4" marL="22860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" name="Google Shape;15;p18"/>
          <p:cNvCxnSpPr/>
          <p:nvPr/>
        </p:nvCxnSpPr>
        <p:spPr>
          <a:xfrm rot="10800000">
            <a:off x="4" y="1824111"/>
            <a:ext cx="12191996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jpg"/></Relationships>
</file>

<file path=ppt/slides/_rels/slide16.xml.rels><?xml version="1.0" encoding="UTF-8" standalone="yes"?><Relationships xmlns="http://schemas.openxmlformats.org/package/2006/relationships"><Relationship Id="rId40" Type="http://schemas.openxmlformats.org/officeDocument/2006/relationships/hyperlink" Target="https://doi.org/10.1097/fpc.0b013e328306c2f2" TargetMode="External"/><Relationship Id="rId20" Type="http://schemas.openxmlformats.org/officeDocument/2006/relationships/hyperlink" Target="https://doi.org/10.1016/0306-4522(84)90294-x" TargetMode="External"/><Relationship Id="rId42" Type="http://schemas.openxmlformats.org/officeDocument/2006/relationships/hyperlink" Target="https://doi.org/10.1007/s10048-010-0254-5" TargetMode="External"/><Relationship Id="rId41" Type="http://schemas.openxmlformats.org/officeDocument/2006/relationships/hyperlink" Target="https://doi.org/10.1159/000351097" TargetMode="External"/><Relationship Id="rId22" Type="http://schemas.openxmlformats.org/officeDocument/2006/relationships/hyperlink" Target="https://doi.org/10.3389/fnbeh.2016.00121" TargetMode="External"/><Relationship Id="rId21" Type="http://schemas.openxmlformats.org/officeDocument/2006/relationships/hyperlink" Target="https://doi.org/10.1096/fj.03-1449com" TargetMode="External"/><Relationship Id="rId24" Type="http://schemas.openxmlformats.org/officeDocument/2006/relationships/hyperlink" Target="https://doi.org/10.1212/wnl.0000000000012868" TargetMode="External"/><Relationship Id="rId23" Type="http://schemas.openxmlformats.org/officeDocument/2006/relationships/hyperlink" Target="http://www.chm.bris.ac.uk/motm/dopamine/dopamineh.htm#:~:text=This%20is%20because%20the%20dopamine,contains%20the%20chemical%20L%2Ddopa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parkinson.org/understanding-parkinsons/statistics" TargetMode="External"/><Relationship Id="rId4" Type="http://schemas.openxmlformats.org/officeDocument/2006/relationships/hyperlink" Target="https://www.aans.org/en/Patients/Neurosurgical-Conditions-and-Treatments/Parkinsons-Disease" TargetMode="External"/><Relationship Id="rId9" Type="http://schemas.openxmlformats.org/officeDocument/2006/relationships/hyperlink" Target="https://doi.org/10.1038/s41531-020-0117-1" TargetMode="External"/><Relationship Id="rId26" Type="http://schemas.openxmlformats.org/officeDocument/2006/relationships/hyperlink" Target="https://doi.org/10.1002/mdc3.12444" TargetMode="External"/><Relationship Id="rId25" Type="http://schemas.openxmlformats.org/officeDocument/2006/relationships/hyperlink" Target="https://doi.org/10.3389/fgene.2019.00461" TargetMode="External"/><Relationship Id="rId28" Type="http://schemas.openxmlformats.org/officeDocument/2006/relationships/hyperlink" Target="https://www.ncbi.nlm.nih.gov/books/NBK482140/" TargetMode="External"/><Relationship Id="rId27" Type="http://schemas.openxmlformats.org/officeDocument/2006/relationships/hyperlink" Target="https://doi.org/10.7759/cureus.34657" TargetMode="External"/><Relationship Id="rId5" Type="http://schemas.openxmlformats.org/officeDocument/2006/relationships/hyperlink" Target="https://doi.org/10.3389/fneur.2022.956440" TargetMode="External"/><Relationship Id="rId6" Type="http://schemas.openxmlformats.org/officeDocument/2006/relationships/hyperlink" Target="https://doi.org/10.1016/s1474-4422(18)30295-3" TargetMode="External"/><Relationship Id="rId29" Type="http://schemas.openxmlformats.org/officeDocument/2006/relationships/hyperlink" Target="https://doi.org/10.1212/wnl.50.5_suppl_5.s26" TargetMode="External"/><Relationship Id="rId7" Type="http://schemas.openxmlformats.org/officeDocument/2006/relationships/hyperlink" Target="https://doi.org/10.1016/s1474-4422(17)30299-5" TargetMode="External"/><Relationship Id="rId8" Type="http://schemas.openxmlformats.org/officeDocument/2006/relationships/hyperlink" Target="https://doi.org/10.1038/s41531-022-00410-y" TargetMode="External"/><Relationship Id="rId31" Type="http://schemas.openxmlformats.org/officeDocument/2006/relationships/hyperlink" Target="https://doi.org/10.3233/jpd-212976" TargetMode="External"/><Relationship Id="rId30" Type="http://schemas.openxmlformats.org/officeDocument/2006/relationships/hyperlink" Target="https://www.parkinson.org/living-with-parkinsons/treatment/prescription-medications/comt-inhibitors" TargetMode="External"/><Relationship Id="rId11" Type="http://schemas.openxmlformats.org/officeDocument/2006/relationships/hyperlink" Target="https://www.ncoa.org/article/parkinsons-disease-early-signs-symptoms-and-what-to-do-when-diagnosed" TargetMode="External"/><Relationship Id="rId33" Type="http://schemas.openxmlformats.org/officeDocument/2006/relationships/hyperlink" Target="https://doi.org/10.1016/j.mehy.2018.06.009" TargetMode="External"/><Relationship Id="rId10" Type="http://schemas.openxmlformats.org/officeDocument/2006/relationships/hyperlink" Target="https://doi.org/10.1002/mds.25945" TargetMode="External"/><Relationship Id="rId32" Type="http://schemas.openxmlformats.org/officeDocument/2006/relationships/hyperlink" Target="https://doi.org/10.1177/0091270005277935" TargetMode="External"/><Relationship Id="rId13" Type="http://schemas.openxmlformats.org/officeDocument/2006/relationships/hyperlink" Target="https://doi.org/10.1093/brain/124.11.2131" TargetMode="External"/><Relationship Id="rId35" Type="http://schemas.openxmlformats.org/officeDocument/2006/relationships/hyperlink" Target="https://www.ncbi.nlm.nih.gov/books/NBK526094/" TargetMode="External"/><Relationship Id="rId12" Type="http://schemas.openxmlformats.org/officeDocument/2006/relationships/hyperlink" Target="https://www.ncoa.org/article/parkinsons-disease-early-signs-symptoms-and-what-to-do-when-diagnosed" TargetMode="External"/><Relationship Id="rId34" Type="http://schemas.openxmlformats.org/officeDocument/2006/relationships/hyperlink" Target="https://www.ncbi.nlm.nih.gov/books/NBK554552/#:~:text=Carbidopa%20is%20a%20medication%20used,decarboxylase%20inhibitor%20class%20of%20drugs" TargetMode="External"/><Relationship Id="rId15" Type="http://schemas.openxmlformats.org/officeDocument/2006/relationships/hyperlink" Target="https://www.parkinson.org/understanding-parkinsons/getting-diagnosed" TargetMode="External"/><Relationship Id="rId37" Type="http://schemas.openxmlformats.org/officeDocument/2006/relationships/hyperlink" Target="https://doi.org/10.1007/s40262-017-0511-y" TargetMode="External"/><Relationship Id="rId14" Type="http://schemas.openxmlformats.org/officeDocument/2006/relationships/hyperlink" Target="https://doi.org/10.1159/000314478" TargetMode="External"/><Relationship Id="rId36" Type="http://schemas.openxmlformats.org/officeDocument/2006/relationships/hyperlink" Target="https://my.clevelandclinic.org/health/diseases/9198-medications-for-parkinsons-disease" TargetMode="External"/><Relationship Id="rId17" Type="http://schemas.openxmlformats.org/officeDocument/2006/relationships/hyperlink" Target="https://www.ncbi.nlm.nih.gov/books/NBK6271/" TargetMode="External"/><Relationship Id="rId39" Type="http://schemas.openxmlformats.org/officeDocument/2006/relationships/hyperlink" Target="https://doi.org/10.1177/1756285617737728" TargetMode="External"/><Relationship Id="rId16" Type="http://schemas.openxmlformats.org/officeDocument/2006/relationships/hyperlink" Target="https://www.apdaparkinson.org/article/what-is-a-datscan-and-should-i-get-one/" TargetMode="External"/><Relationship Id="rId38" Type="http://schemas.openxmlformats.org/officeDocument/2006/relationships/hyperlink" Target="https://rytary.com/how-rytary-is-thought-to-work" TargetMode="External"/><Relationship Id="rId19" Type="http://schemas.openxmlformats.org/officeDocument/2006/relationships/hyperlink" Target="https://doi.org/10.1016/0306-4522(84)90294-x" TargetMode="External"/><Relationship Id="rId18" Type="http://schemas.openxmlformats.org/officeDocument/2006/relationships/hyperlink" Target="https://doi.org/10.1016/0006-8993(81)90843-x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stanfordmedicine25.stanford.edu/the25/parkinsondisease/_jcr_content/main/panel_builder_0/panel_0/panel_builder_0/panel_0/panel_builder/panel_0/image.img.full.high.png/1.png" TargetMode="External"/><Relationship Id="rId4" Type="http://schemas.openxmlformats.org/officeDocument/2006/relationships/hyperlink" Target="https://www.researchgate.net/profile/Muhammad-Aziz-Rahman/publication/328011698/figure/fig3/AS:746265721700353@1554935021608/Global-prevalence-of-Parkinsons-disease-by-age-and-sex-2016-Prevalence-is-expressed.png" TargetMode="External"/><Relationship Id="rId5" Type="http://schemas.openxmlformats.org/officeDocument/2006/relationships/hyperlink" Target="https://parkinsonsnewstoday.com/wp-content/uploads/2018/07/Causes-Statistics-Prevalence-Project.png" TargetMode="External"/><Relationship Id="rId6" Type="http://schemas.openxmlformats.org/officeDocument/2006/relationships/hyperlink" Target="https://parkinsonsdisease.net/wp-content/uploads/2017/04/How-Does-Parkinson%E2%80%99s-Disease-Develop-SNPC.jpg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94" name="Google Shape;94;p1"/>
          <p:cNvSpPr txBox="1"/>
          <p:nvPr>
            <p:ph type="ctrTitle"/>
          </p:nvPr>
        </p:nvSpPr>
        <p:spPr>
          <a:xfrm>
            <a:off x="1251082" y="4660681"/>
            <a:ext cx="9689834" cy="1125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lang="en-US" sz="3700"/>
              <a:t>Pharmacokinetics of Levodopa in Parkinson’s Disease (PD)</a:t>
            </a:r>
            <a:endParaRPr b="1"/>
          </a:p>
        </p:txBody>
      </p:sp>
      <p:sp>
        <p:nvSpPr>
          <p:cNvPr id="95" name="Google Shape;95;p1"/>
          <p:cNvSpPr txBox="1"/>
          <p:nvPr>
            <p:ph idx="1" type="subTitle"/>
          </p:nvPr>
        </p:nvSpPr>
        <p:spPr>
          <a:xfrm>
            <a:off x="1938997" y="5866227"/>
            <a:ext cx="8314005" cy="6963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0000" lnSpcReduction="20000"/>
          </a:bodyPr>
          <a:lstStyle/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0000"/>
              <a:buNone/>
            </a:pPr>
            <a:r>
              <a:rPr b="0" i="0" lang="en-US" sz="2500" u="none" strike="noStrike">
                <a:latin typeface="Arial"/>
                <a:ea typeface="Arial"/>
                <a:cs typeface="Arial"/>
                <a:sym typeface="Arial"/>
              </a:rPr>
              <a:t>Cam Lunn</a:t>
            </a:r>
            <a:r>
              <a:rPr b="0" baseline="30000" i="0" lang="en-US" sz="2500" u="none" strike="noStrike"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-US" sz="2500" u="none" strike="noStrike">
                <a:latin typeface="Arial"/>
                <a:ea typeface="Arial"/>
                <a:cs typeface="Arial"/>
                <a:sym typeface="Arial"/>
              </a:rPr>
              <a:t> and Will Wright</a:t>
            </a:r>
            <a:r>
              <a:rPr b="0" baseline="30000" i="0" lang="en-US" sz="2500" u="none" strike="noStrike">
                <a:latin typeface="Arial"/>
                <a:ea typeface="Arial"/>
                <a:cs typeface="Arial"/>
                <a:sym typeface="Arial"/>
              </a:rPr>
              <a:t>2</a:t>
            </a:r>
            <a:endParaRPr baseline="30000" sz="2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0000"/>
              <a:buNone/>
            </a:pPr>
            <a:r>
              <a:rPr b="0" baseline="30000" i="0" lang="en-US" u="none" strike="noStrike"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-US" u="none" strike="noStrike">
                <a:latin typeface="Arial"/>
                <a:ea typeface="Arial"/>
                <a:cs typeface="Arial"/>
                <a:sym typeface="Arial"/>
              </a:rPr>
              <a:t>Complex Systems and Data Science, </a:t>
            </a:r>
            <a:r>
              <a:rPr b="0" baseline="30000" i="0" lang="en-US" u="none" strike="noStrike"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-US" u="none" strike="noStrike">
                <a:latin typeface="Arial"/>
                <a:ea typeface="Arial"/>
                <a:cs typeface="Arial"/>
                <a:sym typeface="Arial"/>
              </a:rPr>
              <a:t>Department of Electrical and Biomedical Engineering</a:t>
            </a:r>
            <a:endParaRPr b="0"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None/>
            </a:pPr>
            <a:br>
              <a:rPr lang="en-US" sz="500"/>
            </a:br>
            <a:endParaRPr sz="500"/>
          </a:p>
        </p:txBody>
      </p:sp>
      <p:pic>
        <p:nvPicPr>
          <p:cNvPr id="96" name="Google Shape;96;p1"/>
          <p:cNvPicPr preferRelativeResize="0"/>
          <p:nvPr/>
        </p:nvPicPr>
        <p:blipFill rotWithShape="1">
          <a:blip r:embed="rId3">
            <a:alphaModFix/>
          </a:blip>
          <a:srcRect b="24170" l="0" r="0" t="22325"/>
          <a:stretch/>
        </p:blipFill>
        <p:spPr>
          <a:xfrm>
            <a:off x="20" y="1"/>
            <a:ext cx="12191980" cy="4305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"/>
          <p:cNvCxnSpPr/>
          <p:nvPr/>
        </p:nvCxnSpPr>
        <p:spPr>
          <a:xfrm rot="10800000">
            <a:off x="0" y="4305300"/>
            <a:ext cx="12191996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"/>
          <p:cNvSpPr txBox="1"/>
          <p:nvPr>
            <p:ph type="title"/>
          </p:nvPr>
        </p:nvSpPr>
        <p:spPr>
          <a:xfrm>
            <a:off x="1313250" y="127675"/>
            <a:ext cx="9565500" cy="111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/>
              <a:t>Biosynthesis/Inhibition of Dopamine</a:t>
            </a:r>
            <a:endParaRPr b="1"/>
          </a:p>
        </p:txBody>
      </p:sp>
      <p:pic>
        <p:nvPicPr>
          <p:cNvPr id="177" name="Google Shape;177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073" y="2005810"/>
            <a:ext cx="3573594" cy="4427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64049" y="2372784"/>
            <a:ext cx="7046119" cy="3672416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0"/>
          <p:cNvSpPr txBox="1"/>
          <p:nvPr/>
        </p:nvSpPr>
        <p:spPr>
          <a:xfrm>
            <a:off x="3499109" y="1244568"/>
            <a:ext cx="5193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</a:rPr>
              <a:t>(</a:t>
            </a:r>
            <a:r>
              <a:rPr b="1" lang="en-US" sz="2800">
                <a:solidFill>
                  <a:schemeClr val="dk1"/>
                </a:solidFill>
              </a:rPr>
              <a:t>With and without carbidopa)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3cf1df181c_0_1"/>
          <p:cNvSpPr txBox="1"/>
          <p:nvPr>
            <p:ph type="title"/>
          </p:nvPr>
        </p:nvSpPr>
        <p:spPr>
          <a:xfrm>
            <a:off x="838200" y="122631"/>
            <a:ext cx="10515600" cy="111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en-US"/>
              <a:t>Rytary and Sinemet</a:t>
            </a:r>
            <a:endParaRPr b="1"/>
          </a:p>
        </p:txBody>
      </p:sp>
      <p:pic>
        <p:nvPicPr>
          <p:cNvPr id="185" name="Google Shape;185;g23cf1df181c_0_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0221" y="1420769"/>
            <a:ext cx="7375500" cy="502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"/>
          <p:cNvSpPr txBox="1"/>
          <p:nvPr>
            <p:ph type="title"/>
          </p:nvPr>
        </p:nvSpPr>
        <p:spPr>
          <a:xfrm>
            <a:off x="2374900" y="246323"/>
            <a:ext cx="7442200" cy="11168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en-US"/>
              <a:t>Rytary Dosing </a:t>
            </a:r>
            <a:endParaRPr b="1"/>
          </a:p>
        </p:txBody>
      </p:sp>
      <p:pic>
        <p:nvPicPr>
          <p:cNvPr id="191" name="Google Shape;191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77946" y="2062163"/>
            <a:ext cx="7836108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"/>
          <p:cNvSpPr txBox="1"/>
          <p:nvPr>
            <p:ph type="title"/>
          </p:nvPr>
        </p:nvSpPr>
        <p:spPr>
          <a:xfrm>
            <a:off x="2374900" y="246323"/>
            <a:ext cx="7442200" cy="11168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en-US"/>
              <a:t>Sinemet Dosing </a:t>
            </a:r>
            <a:endParaRPr b="1"/>
          </a:p>
        </p:txBody>
      </p:sp>
      <p:pic>
        <p:nvPicPr>
          <p:cNvPr id="197" name="Google Shape;197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77946" y="2062163"/>
            <a:ext cx="7836108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3"/>
          <p:cNvSpPr txBox="1"/>
          <p:nvPr>
            <p:ph type="title"/>
          </p:nvPr>
        </p:nvSpPr>
        <p:spPr>
          <a:xfrm>
            <a:off x="2976033" y="449523"/>
            <a:ext cx="6239933" cy="11168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/>
              <a:t>Rytary vs Sinemet (CNS)</a:t>
            </a:r>
            <a:endParaRPr b="1"/>
          </a:p>
        </p:txBody>
      </p:sp>
      <p:pic>
        <p:nvPicPr>
          <p:cNvPr id="203" name="Google Shape;203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72325" y="2062163"/>
            <a:ext cx="7847350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"/>
          <p:cNvSpPr txBox="1"/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Discussion</a:t>
            </a:r>
            <a:endParaRPr/>
          </a:p>
        </p:txBody>
      </p:sp>
      <p:sp>
        <p:nvSpPr>
          <p:cNvPr id="209" name="Google Shape;209;p15"/>
          <p:cNvSpPr txBox="1"/>
          <p:nvPr>
            <p:ph idx="1" type="body"/>
          </p:nvPr>
        </p:nvSpPr>
        <p:spPr>
          <a:xfrm>
            <a:off x="838200" y="2061469"/>
            <a:ext cx="10515600" cy="411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01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2200" u="sng"/>
              <a:t>Findings</a:t>
            </a:r>
            <a:r>
              <a:rPr lang="en-US" sz="2200"/>
              <a:t>:</a:t>
            </a:r>
            <a:endParaRPr sz="2200"/>
          </a:p>
          <a:p>
            <a:pPr indent="-32004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40"/>
              <a:buChar char="-"/>
            </a:pPr>
            <a:r>
              <a:rPr lang="en-US"/>
              <a:t>Optimization potential</a:t>
            </a:r>
            <a:endParaRPr/>
          </a:p>
          <a:p>
            <a:pPr indent="-32004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40"/>
              <a:buChar char="-"/>
            </a:pPr>
            <a:r>
              <a:rPr lang="en-US"/>
              <a:t>Clinical relevance</a:t>
            </a:r>
            <a:endParaRPr/>
          </a:p>
          <a:p>
            <a:pPr indent="-1270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2200" u="sng"/>
              <a:t>Future Directions: </a:t>
            </a:r>
            <a:endParaRPr sz="2200" u="sng"/>
          </a:p>
          <a:p>
            <a:pPr indent="-32004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40"/>
              <a:buChar char="-"/>
            </a:pPr>
            <a:r>
              <a:rPr lang="en-US"/>
              <a:t>Considering other components in the L-dopa pathway</a:t>
            </a:r>
            <a:endParaRPr/>
          </a:p>
          <a:p>
            <a:pPr indent="-32004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40"/>
              <a:buChar char="-"/>
            </a:pPr>
            <a:r>
              <a:rPr lang="en-US"/>
              <a:t>i.e. Transporter proteins (OCT1, SLC22A1, etc.)</a:t>
            </a:r>
            <a:endParaRPr/>
          </a:p>
          <a:p>
            <a:pPr indent="-32004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40"/>
              <a:buChar char="-"/>
            </a:pPr>
            <a:r>
              <a:rPr lang="en-US"/>
              <a:t>MAO-B proteins (Inhibitors)</a:t>
            </a:r>
            <a:endParaRPr/>
          </a:p>
          <a:p>
            <a:pPr indent="-32004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40"/>
              <a:buChar char="-"/>
            </a:pPr>
            <a:r>
              <a:rPr lang="en-US"/>
              <a:t>Mutations</a:t>
            </a:r>
            <a:endParaRPr/>
          </a:p>
        </p:txBody>
      </p:sp>
      <p:pic>
        <p:nvPicPr>
          <p:cNvPr id="210" name="Google Shape;21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69250" y="0"/>
            <a:ext cx="1122750" cy="70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6"/>
          <p:cNvSpPr txBox="1"/>
          <p:nvPr>
            <p:ph type="title"/>
          </p:nvPr>
        </p:nvSpPr>
        <p:spPr>
          <a:xfrm>
            <a:off x="781400" y="76200"/>
            <a:ext cx="105156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216" name="Google Shape;216;p16"/>
          <p:cNvSpPr txBox="1"/>
          <p:nvPr>
            <p:ph idx="1" type="body"/>
          </p:nvPr>
        </p:nvSpPr>
        <p:spPr>
          <a:xfrm>
            <a:off x="781400" y="963377"/>
            <a:ext cx="10515600" cy="55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57"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Statistics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. (n.d.). Parkinson’s Foundation. 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https://www.parkinson.org/understanding-parkinsons/statistics</a:t>
            </a:r>
            <a:endParaRPr sz="6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2.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Parkinson’s Disease – Symptoms, Diagnosis and Treatment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. (n.d.). 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https://www.aans.org/en/Patients/Neurosurgical-Conditions-and-Treatments/Parkinsons-Disease</a:t>
            </a:r>
            <a:endParaRPr sz="6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3. Lampropoulos, I., Malli, F., Sinani, O., Gourgoulianis, K. I., &amp; Xiromerisiou, G. (2022). Worldwide trends in mortality related to Parkinson’s disease in the period of 1994–2019: Analysis of vital registration data from the WHO Mortality Database.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Frontiers in Neurology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13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https://doi.org/10.3389/fneur.2022.956440</a:t>
            </a:r>
            <a:endParaRPr sz="6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4. Dorsey, E. R., Elbaz, A., Nichols, E., Abd-Allah, F., Abdelalim, A. A., Adsuar, J. C., Ansha, M. G., Brayne, C., Choi, J. J., Collado-Mateo, D., Dahodwala, N., Phuc, H., DO, Edessa, D., Endres, M., Fereshtehnejad, S., Foreman, K. J., Gankpé, F. G., Gupta, R., Hankey, G. J., . . . Murray, C. J. L. (2018). Global, regional, and national burden of Parkinson’s disease, 1990–2016: a systematic analysis for the Global Burden of Disease Study 2016.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Lancet Neurology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17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(11), 939–953. 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https://doi.org/10.1016/s1474-4422(18)30295-3</a:t>
            </a:r>
            <a:endParaRPr sz="6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5. Feigin, V. L., Abajobir, A. A., Abate, K. H., Abd-Allah, F., Abdulle, A. M., Abera, S. F., Abyu, G. Y., Ahmed, M. B., Aichour, A. N., Aichour, I., Aichour, M. T. E., Akinyemi, R., Alabed, S., Al-Raddadi, R., Alvis-Guzman, N., Amare, A. T., Ansari, H., Anwari, P., Ärnlöv, J., . . . Disorders, G. N. (2017). Global, regional, and national burden of neurological disorders during 1990–2015: a systematic analysis for the Global Burden of Disease Study 2015.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Lancet Neurology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16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(11), 877–897. 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https://doi.org/10.1016/s1474-4422(17)30299-5</a:t>
            </a:r>
            <a:endParaRPr sz="6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6. Willis, A. W., Roberts, E., Beck, J. D., Fiske, B. K., Ross, W., Savica, R., Van Den Eeden, S. K., Tanner, C. M., Marras, C., Alcalay, R., Schwarzschild, M., Racette, B., Chen, H., Church, T., Wilson, B., &amp; Doria, J. M. (2022). Incidence of Parkinson disease in North America.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Npj Parkinson’s Disease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8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(1). 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https://doi.org/10.1038/s41531-022-00410-y</a:t>
            </a:r>
            <a:endParaRPr sz="6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7. Yang, W., Hamilton, J. L., Kopil, C., Beck, J. D., Tanner, C. M., Albin, R. L., Dorsey, E. R., Dahodwala, N., Cintina, I., Hogan, P. F., &amp; Thompson, T. (2020). Current and projected future economic burden of Parkinson’s disease in the U.S.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NPJ Parkinson’s Disease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(1). 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https://doi.org/10.1038/s41531-020-0117-1</a:t>
            </a:r>
            <a:endParaRPr sz="6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8. Pringsheim, T., Jette, N., Frolkis, A. D., &amp; Steeves, T. (2014). The prevalence of Parkinson’s disease: A systematic review and meta-analysis.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Movement Disorders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29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(13), 1583–1590. 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https://doi.org/10.1002/mds.25945</a:t>
            </a:r>
            <a:endParaRPr sz="6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9.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The National Council on Aging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. (n.d.). 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https://www.ncoa.org/article/parkinsons-disease-early-signs-symptoms-and-what-to-do-when-diagnose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</a:t>
            </a:r>
            <a:endParaRPr sz="6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10. Berardelli, A., Rothwell, J., Thompson, P. D., &amp; Hallett, M. (2001). Pathophysiology of bradykinesia in Parkinson’s disease.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Brain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124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(11), 2131–2146. 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https://doi.org/10.1093/brain/124.11.2131</a:t>
            </a:r>
            <a:endParaRPr sz="6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11. Reichmann, H. (2010). Clinical Criteria for the Diagnosis of Parkinson’s Disease.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Neurodegenerative Diseases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(5), 284–290. </a:t>
            </a:r>
            <a:r>
              <a:rPr lang="en-US" sz="69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https://doi.org/10.1159/000314478</a:t>
            </a:r>
            <a:endParaRPr sz="6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latin typeface="Times New Roman"/>
                <a:ea typeface="Times New Roman"/>
                <a:cs typeface="Times New Roman"/>
                <a:sym typeface="Times New Roman"/>
              </a:rPr>
              <a:t>12.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Getting Diagnosed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(n.d.). Parkinson’s Foundation.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https://www.parkinson.org/understanding-parkinsons/getting-diagnosed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13. Gilbert, R. (2022). What is a DaTscan and should I get one?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American Parkinson Disease Association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https://www.apdaparkinson.org/article/what-is-a-datscan-and-should-i-get-one/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14. Triarhou, L. C. (2013).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Dopamine and Parkinson’s Disease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Madame Curie Bioscience Database - NCBI Bookshelf.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https://www.ncbi.nlm.nih.gov/books/NBK6271/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15. Pickel, V. M., Beckley, S., Joh, T. H., &amp; Reis, D. J. (1981). Ultrastructural immunocytochemical localization of tyrosine hydroxylase in the neostriatum.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Brain Research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225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(2), 373–385.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https://doi.org/10.1016/0006-8993(81)90843-x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16. Freund, T. F., Powell, J., &amp; Smith, A. D. (1984). Tyrosine hydroxylase-immunoreactive boutons in synaptic contact with identified striatonigral neurons, with particular reference to dendritic spines.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Neuroscience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13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(4), 1189–1215.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1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https://doi.org/10.1016/0306-4522(84)90294-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2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x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17. El-Agnaf, O. M. A., Salem, A. Z., Paleologou, K. E., Curran, M. D., Gibson, M. A., Court, J. A., Schlossmacher, M. G., &amp; Allsop, D. (2006). Detection of oligomeric forms of α‐synuclein protein in human plasma as a potential biomarker for Parkinson’s disease.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FASEB Journal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20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(3), 419–425.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2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https://doi.org/10.1096/fj.03-1449com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18. Ferrazzoli, D., Carter, A., Ustun, F. S., Palamara, G., Ortelli, P., Maestri, R., Yücel, M., &amp; Frazzitta, G. (2016). Dopamine Replacement Therapy, Learning and Reward Prediction in Parkinson’s Disease: Implications for Rehabilitation.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Frontiers in Behavioral Neuroscience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10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2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https://doi.org/10.3389/fnbeh.2016.00121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19. M Burnham, P., &amp; Gregory, S. (2008, October).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Dopamine - Molecule of the Month October 2008 - HTML-only version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2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http://www.chm.bris.ac.uk/motm/dopamine/dopamineh.htm#:~:text=This%20is%20because%20the%20dopamine,contains%20the%20chemical%20L%2Ddopa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20. Pringsheim, T., Day, G. S., Smith, D., Rae-Grant, A., Licking, N., Armstrong, M. J., De Bie, R. A., Roze, E., Miyasaki, J. M., Hauser, R. A., Espay, A. J., Martello, J., Gurwell, J. A., Billinghurst, L., Sullivan, K. L., Fitts, M. A., Cothros, N., Hall, D. A., Rafferty, M. R., . . . Lang, A. E. (2021). Dopaminergic Therapy for Motor Symptoms in Early Parkinson Disease Practice Guideline Summary.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Neurology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97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(20), 942–957.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2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https://doi.org/10.1212/wnl.0000000000012868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21. Redenšek, S., Bizjan, B. J., Trošt, M., &amp; Dolžan, V. (2019). Clinical-Pharmacogenetic Predictive Models for Time to Occurrence of Levodopa Related Motor Complications in Parkinson’s Disease.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Frontiers in Genetics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10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2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https://doi.org/10.3389/fgene.2019.00461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22. Corvol, J., &amp; Poewe, W. (2017). Pharmacogenetics of Parkinson’s Disease in Clinical Practice.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Movement Disorders Clinical Practice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(2), 173–180.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2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https://doi.org/10.1002/mdc3.12444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23. Dumbhare, O., &amp; Gaurkar, S. S. (2023). A Review of Genetic and Gene Therapy for Parkinson’s Disease.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Cureus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2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https://doi.org/10.7759/cureus.34657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24. Gandhi, K. R. (2022, May 2).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Levodopa (L-Dopa)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StatPearls - NCBI Bookshelf.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2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https://www.ncbi.nlm.nih.gov/books/NBK482140/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25. Goetz, C. G. (1998). Influence of COMT inhibition on levodopa pharmacology and therapy.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Neurology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50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(Issue 5, Supplement 5), S26–S30.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2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https://doi.org/10.1212/wnl.50.5_suppl_5.s26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26.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COMT Inhibitors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(n.d.). Parkinson’s Foundation.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https://www.parkinson.org/living-with-parkinsons/treatment/prescription-medications/comt-inhibitors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27. Tan, Y., Jenner, P., &amp; Chen, S. (2022). Monoamine Oxidase-B Inhibitors for the Treatment of Parkinson’s Disease: Past, Present, and Future.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Journal of Parkinson’s Disease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(2), 477–493.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https://doi.org/10.3233/jpd-212976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28. Chen, J., &amp; Swope, D. M. (2005). Clinical Pharmacology of Rasagiline: A Novel, Second-Generation Propargylamine for the Treatment of Parkinson Disease.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Journal of Clinical Pharmacology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45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(8), 878–894.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https://doi.org/10.1177/0091270005277935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29. Mazumder, M. K., Paul, R., Phukan, B. C., Dutta, A., Chakrabarty, J., Bhattacharya, P., &amp; Borah, A. (2018). Garcinol, an effective monoamine oxidase-B inhibitor for the treatment of Parkinson’s disease.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Medical Hypotheses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117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54–58.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https://doi.org/10.1016/j.mehy.2018.06.009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30. Leyden, E. (2022, July 22).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Carbidopa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StatPearls - NCBI Bookshelf.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https://www.ncbi.nlm.nih.gov/books/NBK554552/#:~:text=Carbidopa%20is%20a%20medication%20used,decarboxylase%20inhibitor%20class%20of%20drugs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31. Moore, J. J. (2022, May 2).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Selegiline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StatPearls - NCBI Bookshelf.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https://www.ncbi.nlm.nih.gov/books/NBK526094/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32.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Parkinson’s Disease &amp; Medications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(n.d.). Cleveland Clinic.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https://my.clevelandclinic.org/health/diseases/9198-medications-for-parkinsons-disease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33. Mittur, A., Gupta, S. K., &amp; Modi, N. B. (2017). Pharmacokinetics of Rytary®, An Extended-Release Capsule Formulation of Carbidopa–Levodopa.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Clinical Pharmacokinectics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56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(9), 999–1014.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https://doi.org/10.1007/s40262-017-0511-y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34.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How it Works | RYTARY® (carbidopa and levodopa) extended-release capsules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(n.d.).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https://rytary.com/how-rytary-is-thought-to-work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35. Margolesky, J., &amp; Singer, C. (2018). Extended-release oral capsule of carbidopa–levodopa in Parkinson disease.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Therapeutic Advances in Neurological Disorders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11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175628561773772.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https://doi.org/10.1177/1756285617737728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36. Białecka, M., Kurzawski, M., Klodowska-Duda, G., Opala, G., Jankovic, J., &amp; Droździk, M. (2008). The association of functional catechol-O-methyltransferase haplotypes with risk of Parkinson’s disease, levodopa treatment response, and complications.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Pharmacogenetics and Genomics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18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(9), 815–821.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4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https://doi.org/10.1097/fpc.0b013e328306c2f2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37. Cheshire, P. A., Bertram, K., Ling, H., O’Sullivan, S. S., Halliday, G. M., McLean, C., Bras, J., Foltynie, T., Storey, E., &amp; Williams, D. R. (2013). Influence of Single Nucleotide Polymorphisms in &lt;b&gt;&lt;i&gt;COMT&lt;/i&gt;&lt;/b&gt;, &lt;b&gt;&lt;i&gt;MAO-A&lt;/i&gt;&lt;/b&gt; and &lt;b&gt;&lt;i&gt;BDNF&lt;/i&gt;&lt;/b&gt; Genes on Dyskinesias and Levodopa Use in Parkinson’s Disease.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Neurodegenerative Diseases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13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(1), 24–28.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4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https://doi.org/10.1159/000351097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None/>
            </a:pP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38. Becker, M. L., Visser, L. E., Van Schaik, R. H., Hofman, A., Uitterlinden, A. G., &amp; Stricker, B. H. (2011). OCT1 polymorphism is associated with response and survival time in anti-Parkinsonian drug users.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Neurogenetics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lang="en-US" sz="690">
                <a:solidFill>
                  <a:srgbClr val="05103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(1), 79–82. </a:t>
            </a:r>
            <a:r>
              <a:rPr lang="en-US" sz="69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4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https://doi.org/10.1007/s10048-010-0254-5</a:t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t/>
            </a:r>
            <a:endParaRPr sz="690">
              <a:solidFill>
                <a:srgbClr val="05103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270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"/>
              <a:buNone/>
            </a:pPr>
            <a:r>
              <a:t/>
            </a:r>
            <a:endParaRPr sz="95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7"/>
          <p:cNvSpPr txBox="1"/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Images</a:t>
            </a:r>
            <a:endParaRPr/>
          </a:p>
        </p:txBody>
      </p:sp>
      <p:sp>
        <p:nvSpPr>
          <p:cNvPr id="222" name="Google Shape;222;p17"/>
          <p:cNvSpPr txBox="1"/>
          <p:nvPr>
            <p:ph idx="1" type="body"/>
          </p:nvPr>
        </p:nvSpPr>
        <p:spPr>
          <a:xfrm>
            <a:off x="838200" y="2061469"/>
            <a:ext cx="10515600" cy="411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https://stanfordmedicine25.stanford.edu/the25/parkinsondisease/_jcr_content/main/panel_builder_0/panel_0/panel_builder_0/panel_0/panel_builder/panel_0/image.img.full.high.png/1.png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https://www.researchgate.net/profile/Muhammad-Aziz-Rahman/publication/328011698/figure/fig3/AS:746265721700353@1554935021608/Global-prevalence-of-Parkinsons-disease-by-age-and-sex-2016-Prevalence-is-expressed.png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https://parkinsonsnewstoday.com/wp-content/uploads/2018/07/Causes-Statistics-Prevalence-Project.png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u="sng">
                <a:solidFill>
                  <a:schemeClr val="hlink"/>
                </a:solidFill>
                <a:hlinkClick r:id="rId6"/>
              </a:rPr>
              <a:t>https://parkinsonsdisease.net/wp-content/uploads/2017/04/How-Does-Parkinson%E2%80%99s-Disease-Develop-SNPC.jpg</a:t>
            </a:r>
            <a:endParaRPr/>
          </a:p>
          <a:p>
            <a:pPr indent="-1270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  <a:p>
            <a:pPr indent="-1270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g23cf1df181c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63" y="0"/>
            <a:ext cx="1086307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/>
          <p:nvPr>
            <p:ph type="title"/>
          </p:nvPr>
        </p:nvSpPr>
        <p:spPr>
          <a:xfrm>
            <a:off x="838200" y="350526"/>
            <a:ext cx="6614160" cy="102607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en-US"/>
              <a:t>PD </a:t>
            </a:r>
            <a:r>
              <a:rPr b="1" lang="en-US"/>
              <a:t>statistics</a:t>
            </a:r>
            <a:endParaRPr b="1"/>
          </a:p>
        </p:txBody>
      </p:sp>
      <p:sp>
        <p:nvSpPr>
          <p:cNvPr id="103" name="Google Shape;103;p2"/>
          <p:cNvSpPr txBox="1"/>
          <p:nvPr>
            <p:ph idx="1" type="body"/>
          </p:nvPr>
        </p:nvSpPr>
        <p:spPr>
          <a:xfrm>
            <a:off x="838200" y="1764733"/>
            <a:ext cx="6349779" cy="4591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/>
              <a:t>General: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2</a:t>
            </a:r>
            <a:r>
              <a:rPr baseline="30000" lang="en-US"/>
              <a:t>nd</a:t>
            </a:r>
            <a:r>
              <a:rPr lang="en-US"/>
              <a:t> most common neurodegenerative disorder.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1,000,000 individuals living with PD in the US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$52 billion in economic burden</a:t>
            </a:r>
            <a:endParaRPr/>
          </a:p>
          <a:p>
            <a:pPr indent="-1270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/>
              <a:t>Risk Factors: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Exposures to chemicals, pesticides, industrial products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Age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Sex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Familial history</a:t>
            </a:r>
            <a:endParaRPr/>
          </a:p>
        </p:txBody>
      </p:sp>
      <p:pic>
        <p:nvPicPr>
          <p:cNvPr descr="Global prevalence of Parkinson's disease by age and sex, 2016.&#10;&#10;Prevalence is expressed as the percentage of the population that is affected by the disease. Shading indicates 95% uncertainty intervals." id="104" name="Google Shape;10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2360" y="437505"/>
            <a:ext cx="3826945" cy="284150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kinson's Study Predicts More Than 1 Million Cases in US by 2030" id="105" name="Google Shape;10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52349" y="3965110"/>
            <a:ext cx="3952475" cy="239124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5/2/23</a:t>
            </a:r>
            <a:endParaRPr/>
          </a:p>
        </p:txBody>
      </p:sp>
      <p:sp>
        <p:nvSpPr>
          <p:cNvPr id="107" name="Google Shape;107;p2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 txBox="1"/>
          <p:nvPr>
            <p:ph type="title"/>
          </p:nvPr>
        </p:nvSpPr>
        <p:spPr>
          <a:xfrm>
            <a:off x="5583720" y="681039"/>
            <a:ext cx="5770080" cy="164052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/>
              <a:t>Symptoms, Diagnosis, and prognosis</a:t>
            </a:r>
            <a:endParaRPr b="1"/>
          </a:p>
        </p:txBody>
      </p:sp>
      <p:pic>
        <p:nvPicPr>
          <p:cNvPr descr="Parkinson's Disease Exam | Stanford Medicine 25 | Stanford Medicine" id="113" name="Google Shape;11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1" y="1387968"/>
            <a:ext cx="3445932" cy="4579312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"/>
          <p:cNvSpPr txBox="1"/>
          <p:nvPr>
            <p:ph idx="1" type="body"/>
          </p:nvPr>
        </p:nvSpPr>
        <p:spPr>
          <a:xfrm>
            <a:off x="5583720" y="2672370"/>
            <a:ext cx="5770079" cy="3504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Asymptomatic in early stages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Clinical diagnosis (bradykinesia)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Imaging (DaTscans) as a confirmatory strategy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Symptoms worsen with age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Pathology associated with neurodegeneration and loss of motor function</a:t>
            </a:r>
            <a:endParaRPr/>
          </a:p>
          <a:p>
            <a:pPr indent="-1270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  <a:p>
            <a:pPr indent="-1270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15" name="Google Shape;115;p3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5/2/23</a:t>
            </a:r>
            <a:endParaRPr/>
          </a:p>
        </p:txBody>
      </p:sp>
      <p:sp>
        <p:nvSpPr>
          <p:cNvPr id="116" name="Google Shape;116;p3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>
            <p:ph type="title"/>
          </p:nvPr>
        </p:nvSpPr>
        <p:spPr>
          <a:xfrm>
            <a:off x="780028" y="838201"/>
            <a:ext cx="3636915" cy="973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en-US"/>
              <a:t>Pathology</a:t>
            </a:r>
            <a:endParaRPr b="1"/>
          </a:p>
        </p:txBody>
      </p:sp>
      <p:sp>
        <p:nvSpPr>
          <p:cNvPr id="122" name="Google Shape;122;p4"/>
          <p:cNvSpPr txBox="1"/>
          <p:nvPr>
            <p:ph idx="1" type="body"/>
          </p:nvPr>
        </p:nvSpPr>
        <p:spPr>
          <a:xfrm>
            <a:off x="459771" y="2008109"/>
            <a:ext cx="5463630" cy="39114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Dopamine is the interneuron communicator between basal ganglia and substantia nigra</a:t>
            </a:r>
            <a:endParaRPr/>
          </a:p>
          <a:p>
            <a:pPr indent="-228600" lvl="0" marL="2286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Threshold of 70-80% neuronal loss leads to adverse symptoms</a:t>
            </a:r>
            <a:endParaRPr/>
          </a:p>
          <a:p>
            <a:pPr indent="-228600" lvl="0" marL="2286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Loss of motor function</a:t>
            </a:r>
            <a:endParaRPr/>
          </a:p>
          <a:p>
            <a:pPr indent="-1270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  <a:p>
            <a:pPr indent="-1270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  <a:p>
            <a:pPr indent="-1270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23" name="Google Shape;123;p4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What Are The Causes of Parkinson's Disease?" id="124" name="Google Shape;12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6169" y="1050290"/>
            <a:ext cx="5306060" cy="530606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4"/>
          <p:cNvSpPr/>
          <p:nvPr/>
        </p:nvSpPr>
        <p:spPr>
          <a:xfrm>
            <a:off x="8277727" y="3092115"/>
            <a:ext cx="962526" cy="871707"/>
          </a:xfrm>
          <a:prstGeom prst="mathMultiply">
            <a:avLst>
              <a:gd fmla="val 2102" name="adj1"/>
            </a:avLst>
          </a:prstGeom>
          <a:solidFill>
            <a:srgbClr val="FF0000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/>
          <p:nvPr>
            <p:ph type="title"/>
          </p:nvPr>
        </p:nvSpPr>
        <p:spPr>
          <a:xfrm>
            <a:off x="6620587" y="136525"/>
            <a:ext cx="5158739" cy="163544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en-US"/>
              <a:t>Treatment</a:t>
            </a:r>
            <a:endParaRPr b="1"/>
          </a:p>
        </p:txBody>
      </p:sp>
      <p:sp>
        <p:nvSpPr>
          <p:cNvPr id="131" name="Google Shape;131;p5"/>
          <p:cNvSpPr txBox="1"/>
          <p:nvPr>
            <p:ph idx="1" type="body"/>
          </p:nvPr>
        </p:nvSpPr>
        <p:spPr>
          <a:xfrm>
            <a:off x="6096000" y="2303241"/>
            <a:ext cx="5053928" cy="3504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Dopamine replacement therapy (DRT)</a:t>
            </a:r>
            <a:endParaRPr/>
          </a:p>
          <a:p>
            <a:pPr indent="-228600" lvl="0" marL="2286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Dopamine is highly polar – can cross BBB alone</a:t>
            </a:r>
            <a:endParaRPr/>
          </a:p>
          <a:p>
            <a:pPr indent="-228600" lvl="0" marL="2286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Requires precursor levodopa molecule</a:t>
            </a:r>
            <a:endParaRPr/>
          </a:p>
          <a:p>
            <a:pPr indent="-228600" lvl="0" marL="2286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/>
              <a:t>Rytary and Sinemet</a:t>
            </a:r>
            <a:endParaRPr/>
          </a:p>
        </p:txBody>
      </p:sp>
      <p:pic>
        <p:nvPicPr>
          <p:cNvPr descr="Gene Therapy for Dopamine Replacement in Parkinson´s Disease | Science  Translational Medicine" id="132" name="Google Shape;13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852" y="639289"/>
            <a:ext cx="3931298" cy="558371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133" name="Google Shape;133;p5"/>
          <p:cNvSpPr txBox="1"/>
          <p:nvPr>
            <p:ph idx="10" type="dt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5/2/23</a:t>
            </a:r>
            <a:endParaRPr/>
          </a:p>
        </p:txBody>
      </p:sp>
      <p:sp>
        <p:nvSpPr>
          <p:cNvPr id="134" name="Google Shape;134;p5"/>
          <p:cNvSpPr txBox="1"/>
          <p:nvPr>
            <p:ph idx="12" type="sldNum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 txBox="1"/>
          <p:nvPr>
            <p:ph type="title"/>
          </p:nvPr>
        </p:nvSpPr>
        <p:spPr>
          <a:xfrm>
            <a:off x="347558" y="2357757"/>
            <a:ext cx="4080900" cy="185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/>
              <a:t>Dopamine Replacement Therapy </a:t>
            </a:r>
            <a:endParaRPr b="1"/>
          </a:p>
        </p:txBody>
      </p:sp>
      <p:pic>
        <p:nvPicPr>
          <p:cNvPr id="140" name="Google Shape;140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6574" y="685900"/>
            <a:ext cx="7835249" cy="548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/>
          <p:nvPr>
            <p:ph type="title"/>
          </p:nvPr>
        </p:nvSpPr>
        <p:spPr>
          <a:xfrm>
            <a:off x="838200" y="123324"/>
            <a:ext cx="10515600" cy="11168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en-US"/>
              <a:t>Alphafold</a:t>
            </a:r>
            <a:endParaRPr b="1"/>
          </a:p>
        </p:txBody>
      </p:sp>
      <p:pic>
        <p:nvPicPr>
          <p:cNvPr id="146" name="Google Shape;14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7933" y="2353733"/>
            <a:ext cx="3287889" cy="295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7"/>
          <p:cNvSpPr txBox="1"/>
          <p:nvPr/>
        </p:nvSpPr>
        <p:spPr>
          <a:xfrm>
            <a:off x="1267177" y="1860316"/>
            <a:ext cx="15494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COMT</a:t>
            </a:r>
            <a:endParaRPr b="1"/>
          </a:p>
        </p:txBody>
      </p:sp>
      <p:pic>
        <p:nvPicPr>
          <p:cNvPr descr="A picture containing text&#10;&#10;Description automatically generated" id="148" name="Google Shape;148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11133" y="2379303"/>
            <a:ext cx="3022600" cy="2941997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7"/>
          <p:cNvSpPr txBox="1"/>
          <p:nvPr/>
        </p:nvSpPr>
        <p:spPr>
          <a:xfrm>
            <a:off x="5321300" y="1830513"/>
            <a:ext cx="15494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AADC</a:t>
            </a:r>
            <a:endParaRPr b="1"/>
          </a:p>
        </p:txBody>
      </p:sp>
      <p:pic>
        <p:nvPicPr>
          <p:cNvPr id="150" name="Google Shape;150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10550" y="2362430"/>
            <a:ext cx="3143250" cy="297574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7"/>
          <p:cNvSpPr txBox="1"/>
          <p:nvPr/>
        </p:nvSpPr>
        <p:spPr>
          <a:xfrm>
            <a:off x="9131300" y="1830513"/>
            <a:ext cx="15494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MAO-B</a:t>
            </a:r>
            <a:endParaRPr/>
          </a:p>
        </p:txBody>
      </p:sp>
      <p:sp>
        <p:nvSpPr>
          <p:cNvPr id="152" name="Google Shape;152;p7"/>
          <p:cNvSpPr txBox="1"/>
          <p:nvPr/>
        </p:nvSpPr>
        <p:spPr>
          <a:xfrm>
            <a:off x="471310" y="5436918"/>
            <a:ext cx="41529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b="0" i="0" lang="en-US" sz="180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atechol O-methyltransferase</a:t>
            </a:r>
            <a:endParaRPr sz="2800">
              <a:solidFill>
                <a:schemeClr val="dk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53" name="Google Shape;153;p7"/>
          <p:cNvSpPr txBox="1"/>
          <p:nvPr/>
        </p:nvSpPr>
        <p:spPr>
          <a:xfrm>
            <a:off x="3845983" y="5429707"/>
            <a:ext cx="41529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Aromatic L-Amino acid Dopa Decarboxylase</a:t>
            </a:r>
            <a:endParaRPr sz="2800">
              <a:solidFill>
                <a:schemeClr val="dk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54" name="Google Shape;154;p7"/>
          <p:cNvSpPr txBox="1"/>
          <p:nvPr/>
        </p:nvSpPr>
        <p:spPr>
          <a:xfrm>
            <a:off x="7567792" y="5429706"/>
            <a:ext cx="41529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b="0" i="0" lang="en-US" sz="180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onoamine </a:t>
            </a: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0" i="0" lang="en-US" sz="180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xidase B</a:t>
            </a:r>
            <a:endParaRPr sz="2800">
              <a:solidFill>
                <a:schemeClr val="dk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55" name="Google Shape;155;p7"/>
          <p:cNvSpPr txBox="1"/>
          <p:nvPr/>
        </p:nvSpPr>
        <p:spPr>
          <a:xfrm>
            <a:off x="1339631" y="6333625"/>
            <a:ext cx="174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/>
              <a:t>(Entacapone)</a:t>
            </a:r>
            <a:endParaRPr i="1" sz="2800">
              <a:solidFill>
                <a:schemeClr val="dk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56" name="Google Shape;156;p7"/>
          <p:cNvSpPr txBox="1"/>
          <p:nvPr/>
        </p:nvSpPr>
        <p:spPr>
          <a:xfrm>
            <a:off x="5125931" y="6333625"/>
            <a:ext cx="174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/>
              <a:t>(Carbidopa)</a:t>
            </a:r>
            <a:endParaRPr i="1" sz="2800">
              <a:solidFill>
                <a:schemeClr val="dk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57" name="Google Shape;157;p7"/>
          <p:cNvSpPr txBox="1"/>
          <p:nvPr/>
        </p:nvSpPr>
        <p:spPr>
          <a:xfrm>
            <a:off x="8912231" y="6333625"/>
            <a:ext cx="174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/>
              <a:t>(</a:t>
            </a:r>
            <a:r>
              <a:rPr i="1" lang="en-US" sz="1800"/>
              <a:t>Selegiline</a:t>
            </a:r>
            <a:r>
              <a:rPr i="1" lang="en-US" sz="1800"/>
              <a:t>)</a:t>
            </a:r>
            <a:endParaRPr i="1" sz="2800">
              <a:solidFill>
                <a:schemeClr val="dk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"/>
          <p:cNvSpPr txBox="1"/>
          <p:nvPr>
            <p:ph type="title"/>
          </p:nvPr>
        </p:nvSpPr>
        <p:spPr>
          <a:xfrm>
            <a:off x="838200" y="122631"/>
            <a:ext cx="10515600" cy="11168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en-US"/>
              <a:t>Rytary and Sinemet</a:t>
            </a:r>
            <a:endParaRPr b="1"/>
          </a:p>
        </p:txBody>
      </p:sp>
      <p:pic>
        <p:nvPicPr>
          <p:cNvPr id="163" name="Google Shape;163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0221" y="1420769"/>
            <a:ext cx="7375358" cy="5021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9"/>
          <p:cNvSpPr txBox="1"/>
          <p:nvPr>
            <p:ph type="title"/>
          </p:nvPr>
        </p:nvSpPr>
        <p:spPr>
          <a:xfrm>
            <a:off x="862262" y="312147"/>
            <a:ext cx="11205411" cy="16447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strike="noStrike">
                <a:solidFill>
                  <a:srgbClr val="000000"/>
                </a:solidFill>
              </a:rPr>
              <a:t>Enzymatic</a:t>
            </a:r>
            <a:r>
              <a:rPr b="1" i="0" lang="en-US" sz="3200" u="none" strike="noStrike">
                <a:solidFill>
                  <a:srgbClr val="000000"/>
                </a:solidFill>
              </a:rPr>
              <a:t> reaction of levodopa, </a:t>
            </a:r>
            <a:r>
              <a:rPr b="1" lang="en-US" sz="3200">
                <a:solidFill>
                  <a:srgbClr val="000000"/>
                </a:solidFill>
              </a:rPr>
              <a:t>COMT</a:t>
            </a:r>
            <a:r>
              <a:rPr b="1" i="0" lang="en-US" sz="3200" u="none" strike="noStrike">
                <a:solidFill>
                  <a:srgbClr val="000000"/>
                </a:solidFill>
              </a:rPr>
              <a:t>, and </a:t>
            </a:r>
            <a:r>
              <a:rPr b="1" lang="en-US" sz="3200">
                <a:solidFill>
                  <a:srgbClr val="000000"/>
                </a:solidFill>
              </a:rPr>
              <a:t>COMT</a:t>
            </a:r>
            <a:r>
              <a:rPr b="1" i="0" lang="en-US" sz="3200" u="none" strike="noStrike">
                <a:solidFill>
                  <a:srgbClr val="000000"/>
                </a:solidFill>
              </a:rPr>
              <a:t> inhibitor (</a:t>
            </a:r>
            <a:r>
              <a:rPr b="1" lang="en-US" sz="3200">
                <a:solidFill>
                  <a:srgbClr val="000000"/>
                </a:solidFill>
              </a:rPr>
              <a:t>Entacapone</a:t>
            </a:r>
            <a:r>
              <a:rPr b="1" i="0" lang="en-US" sz="3200" u="none" strike="noStrike">
                <a:solidFill>
                  <a:srgbClr val="000000"/>
                </a:solidFill>
              </a:rPr>
              <a:t>)</a:t>
            </a:r>
            <a:br>
              <a:rPr lang="en-US" sz="3200"/>
            </a:br>
            <a:endParaRPr sz="3200"/>
          </a:p>
        </p:txBody>
      </p:sp>
      <p:pic>
        <p:nvPicPr>
          <p:cNvPr id="170" name="Google Shape;17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650" y="2134927"/>
            <a:ext cx="3318353" cy="39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5525" y="2134925"/>
            <a:ext cx="7486023" cy="39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chwayVTI">
  <a:themeElements>
    <a:clrScheme name="AnalogousFromDarkSeedLeftStep">
      <a:dk1>
        <a:srgbClr val="000000"/>
      </a:dk1>
      <a:lt1>
        <a:srgbClr val="FFFFFF"/>
      </a:lt1>
      <a:dk2>
        <a:srgbClr val="1C2831"/>
      </a:dk2>
      <a:lt2>
        <a:srgbClr val="F0F3F1"/>
      </a:lt2>
      <a:accent1>
        <a:srgbClr val="C34DB7"/>
      </a:accent1>
      <a:accent2>
        <a:srgbClr val="8C3BB1"/>
      </a:accent2>
      <a:accent3>
        <a:srgbClr val="6D4DC3"/>
      </a:accent3>
      <a:accent4>
        <a:srgbClr val="3F50B3"/>
      </a:accent4>
      <a:accent5>
        <a:srgbClr val="4D90C3"/>
      </a:accent5>
      <a:accent6>
        <a:srgbClr val="3BAFB1"/>
      </a:accent6>
      <a:hlink>
        <a:srgbClr val="3F72BF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2023-05-02T03:47:28Z</dcterms:created>
  <dc:creator>Cam Lunn</dc:creator>
</cp:coreProperties>
</file>